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9" r:id="rId8"/>
    <p:sldId id="5079" r:id="rId9"/>
    <p:sldId id="5080" r:id="rId10"/>
    <p:sldId id="2134805708" r:id="rId11"/>
    <p:sldId id="2134805633" r:id="rId12"/>
    <p:sldId id="2076137127" r:id="rId13"/>
    <p:sldId id="2134805717" r:id="rId14"/>
    <p:sldId id="2134805748" r:id="rId15"/>
    <p:sldId id="2134805746" r:id="rId16"/>
    <p:sldId id="2134805747" r:id="rId17"/>
    <p:sldId id="2134805733" r:id="rId18"/>
    <p:sldId id="2134805723" r:id="rId19"/>
    <p:sldId id="2134805724" r:id="rId20"/>
    <p:sldId id="2134805725" r:id="rId21"/>
    <p:sldId id="2134805722" r:id="rId22"/>
    <p:sldId id="2134805749" r:id="rId23"/>
    <p:sldId id="2134805750" r:id="rId24"/>
    <p:sldId id="2134805719" r:id="rId25"/>
    <p:sldId id="2134805720" r:id="rId26"/>
    <p:sldId id="2134805732" r:id="rId27"/>
    <p:sldId id="2134805730" r:id="rId28"/>
    <p:sldId id="2134805736" r:id="rId29"/>
    <p:sldId id="2134805743" r:id="rId30"/>
    <p:sldId id="2134805742" r:id="rId31"/>
    <p:sldId id="2134805731" r:id="rId32"/>
    <p:sldId id="2134805737" r:id="rId33"/>
    <p:sldId id="2134805726" r:id="rId34"/>
    <p:sldId id="2134805728" r:id="rId35"/>
    <p:sldId id="2134805734" r:id="rId36"/>
    <p:sldId id="2134805727" r:id="rId37"/>
    <p:sldId id="2134805721" r:id="rId38"/>
    <p:sldId id="2134805738" r:id="rId39"/>
    <p:sldId id="2134805735" r:id="rId40"/>
    <p:sldId id="2134805729" r:id="rId41"/>
    <p:sldId id="2134805739" r:id="rId42"/>
    <p:sldId id="2134805741" r:id="rId43"/>
    <p:sldId id="2134805740" r:id="rId44"/>
    <p:sldId id="2134805744" r:id="rId45"/>
    <p:sldId id="2134805745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END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9"/>
            <p14:sldId id="5079"/>
            <p14:sldId id="5080"/>
            <p14:sldId id="2134805708"/>
            <p14:sldId id="2134805633"/>
            <p14:sldId id="2076137127"/>
          </p14:sldIdLst>
        </p14:section>
        <p14:section name="MIGRATION" id="{9A603BEC-B55F-47B6-8AC7-F7BEBBCECE4F}">
          <p14:sldIdLst>
            <p14:sldId id="2134805717"/>
            <p14:sldId id="2134805748"/>
            <p14:sldId id="2134805746"/>
            <p14:sldId id="2134805747"/>
            <p14:sldId id="2134805733"/>
            <p14:sldId id="2134805723"/>
            <p14:sldId id="2134805724"/>
            <p14:sldId id="2134805725"/>
            <p14:sldId id="2134805722"/>
            <p14:sldId id="2134805749"/>
            <p14:sldId id="2134805750"/>
            <p14:sldId id="2134805719"/>
            <p14:sldId id="2134805720"/>
            <p14:sldId id="2134805732"/>
            <p14:sldId id="2134805730"/>
          </p14:sldIdLst>
        </p14:section>
        <p14:section name="SECURITY" id="{8AC7C4D9-5402-4D94-8A93-7F83AC67AA00}">
          <p14:sldIdLst>
            <p14:sldId id="2134805736"/>
            <p14:sldId id="2134805743"/>
            <p14:sldId id="2134805742"/>
            <p14:sldId id="2134805731"/>
            <p14:sldId id="2134805737"/>
            <p14:sldId id="2134805726"/>
            <p14:sldId id="2134805728"/>
          </p14:sldIdLst>
        </p14:section>
        <p14:section name="HA-DR" id="{EF7D0BD3-A26E-496D-A627-0E31CD1A42F2}">
          <p14:sldIdLst>
            <p14:sldId id="2134805734"/>
            <p14:sldId id="2134805727"/>
            <p14:sldId id="2134805721"/>
            <p14:sldId id="2134805738"/>
          </p14:sldIdLst>
        </p14:section>
        <p14:section name="MONITORING OPTIMIZATION" id="{253A8E5C-7C85-4897-A030-5435C9773542}">
          <p14:sldIdLst>
            <p14:sldId id="2134805735"/>
            <p14:sldId id="2134805729"/>
            <p14:sldId id="2134805739"/>
            <p14:sldId id="2134805741"/>
            <p14:sldId id="2134805740"/>
            <p14:sldId id="2134805744"/>
            <p14:sldId id="21348057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64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Microsoft SQL Server to Microsoft Azure Training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E3F33-1A16-4FD0-98F4-0F415D761896}"/>
              </a:ext>
            </a:extLst>
          </p:cNvPr>
          <p:cNvGrpSpPr/>
          <p:nvPr/>
        </p:nvGrpSpPr>
        <p:grpSpPr>
          <a:xfrm>
            <a:off x="3857625" y="1747138"/>
            <a:ext cx="4832245" cy="2081912"/>
            <a:chOff x="3857625" y="1747138"/>
            <a:chExt cx="4832245" cy="2081912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62A25DB1-F9BA-4279-AAF2-3AD5DA07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625" y="1747138"/>
              <a:ext cx="2574732" cy="208191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D50E2E8-938C-48C0-B9DD-3B3753F6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559" y="1905739"/>
              <a:ext cx="1923311" cy="1923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699442-3B35-461B-9C6D-11BDB4FC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76" y="877454"/>
            <a:ext cx="6722647" cy="3437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393580" y="13438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DP-300</a:t>
            </a:r>
          </a:p>
        </p:txBody>
      </p:sp>
      <p:pic>
        <p:nvPicPr>
          <p:cNvPr id="8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9B272224-5D34-42AF-A283-65CE68D4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80" y="78582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sqlazure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FE2C3943-9A56-4CFF-A45C-50BD2D69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" y="2037397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Migration to Azure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History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tqn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FB356-ED46-4D0C-92A4-30301772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42" y="593271"/>
            <a:ext cx="4935916" cy="43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Azure (2010)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45744559-226F-434E-8DBC-543516CE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92" y="650875"/>
            <a:ext cx="52387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1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Evolution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9E4638-071C-4118-86C5-F1E9360D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2" y="728663"/>
            <a:ext cx="6111875" cy="40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9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 Options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FCEF4-CD14-4269-A0C3-8B6EDE4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2" y="602791"/>
            <a:ext cx="7324176" cy="41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 Azure VM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90ECFF4-51A9-455D-8F46-B9A655D3447F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bkm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9218" name="Picture 2" descr="Availability Group">
            <a:extLst>
              <a:ext uri="{FF2B5EF4-FFF2-40B4-BE49-F238E27FC236}">
                <a16:creationId xmlns:a16="http://schemas.microsoft.com/office/drawing/2014/main" id="{0A186B98-346F-4942-B29A-E32B0C64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847725"/>
            <a:ext cx="5981700" cy="37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626D94A-EDC9-4B1B-9126-AE9384D927A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timw.info/73e  </a:t>
            </a:r>
          </a:p>
        </p:txBody>
      </p:sp>
      <p:pic>
        <p:nvPicPr>
          <p:cNvPr id="8194" name="Picture 2" descr="Database migration paths in Azure">
            <a:extLst>
              <a:ext uri="{FF2B5EF4-FFF2-40B4-BE49-F238E27FC236}">
                <a16:creationId xmlns:a16="http://schemas.microsoft.com/office/drawing/2014/main" id="{4504143E-1981-4F06-897D-5273BE47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727467"/>
            <a:ext cx="6595533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17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A0E9D2-5BCB-4A64-B4BA-7F08A96CD89D}"/>
              </a:ext>
            </a:extLst>
          </p:cNvPr>
          <p:cNvGrpSpPr/>
          <p:nvPr/>
        </p:nvGrpSpPr>
        <p:grpSpPr>
          <a:xfrm>
            <a:off x="46240" y="1304448"/>
            <a:ext cx="1068705" cy="2534604"/>
            <a:chOff x="46240" y="881062"/>
            <a:chExt cx="1068705" cy="2534604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56" y="881062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Microsoft Certified: Azure Database Administrator Associate">
              <a:extLst>
                <a:ext uri="{FF2B5EF4-FFF2-40B4-BE49-F238E27FC236}">
                  <a16:creationId xmlns:a16="http://schemas.microsoft.com/office/drawing/2014/main" id="{8AE80BAC-E6F4-4145-B81D-C42293985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0" y="2346961"/>
              <a:ext cx="1068705" cy="106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Managed Instance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D95E59-C447-4CD4-B95B-F6BDF4095A03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timw.info/x2t  </a:t>
            </a:r>
          </a:p>
        </p:txBody>
      </p:sp>
      <p:pic>
        <p:nvPicPr>
          <p:cNvPr id="5122" name="Picture 2" descr="Entities in connectivity architecture">
            <a:extLst>
              <a:ext uri="{FF2B5EF4-FFF2-40B4-BE49-F238E27FC236}">
                <a16:creationId xmlns:a16="http://schemas.microsoft.com/office/drawing/2014/main" id="{D92715BE-2EE3-4607-B278-49186D62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558053"/>
            <a:ext cx="7893050" cy="4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29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SQL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592DE95-AF9A-43A5-A167-24D28276826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timw.info/2je  </a:t>
            </a:r>
          </a:p>
        </p:txBody>
      </p:sp>
      <p:pic>
        <p:nvPicPr>
          <p:cNvPr id="7170" name="Picture 2" descr="Synapse SQL architecture">
            <a:extLst>
              <a:ext uri="{FF2B5EF4-FFF2-40B4-BE49-F238E27FC236}">
                <a16:creationId xmlns:a16="http://schemas.microsoft.com/office/drawing/2014/main" id="{A411F422-B08C-49FA-BEFC-51100D5D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875739"/>
            <a:ext cx="8185150" cy="36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9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on Linux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59E52A4-276A-46AD-80D5-1489B1DF372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khs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58173E-2168-4758-AEBD-3D405FFD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720725"/>
            <a:ext cx="64960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5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Edge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59E52A4-276A-46AD-80D5-1489B1DF372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cpa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1026" name="Picture 2" descr="SQL Edge overview diagram">
            <a:extLst>
              <a:ext uri="{FF2B5EF4-FFF2-40B4-BE49-F238E27FC236}">
                <a16:creationId xmlns:a16="http://schemas.microsoft.com/office/drawing/2014/main" id="{F29F502B-1C01-4684-ACF7-0CD62D2FF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090613"/>
            <a:ext cx="83153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93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Stretch Database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59E52A4-276A-46AD-80D5-1489B1DF372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ltn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146" name="Picture 2" descr="Stretch database overview">
            <a:extLst>
              <a:ext uri="{FF2B5EF4-FFF2-40B4-BE49-F238E27FC236}">
                <a16:creationId xmlns:a16="http://schemas.microsoft.com/office/drawing/2014/main" id="{60E1514D-0207-427E-AE38-CAAB37D1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79" y="560553"/>
            <a:ext cx="5123242" cy="435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2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93876AC-1024-466A-9354-CF0DC940C6E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timw.info/9qn </a:t>
            </a:r>
          </a:p>
        </p:txBody>
      </p:sp>
      <p:pic>
        <p:nvPicPr>
          <p:cNvPr id="4098" name="Picture 2" descr="Sync data between databases">
            <a:extLst>
              <a:ext uri="{FF2B5EF4-FFF2-40B4-BE49-F238E27FC236}">
                <a16:creationId xmlns:a16="http://schemas.microsoft.com/office/drawing/2014/main" id="{7950BBE5-60AB-41BA-BC3E-6273A3CC7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1" y="825499"/>
            <a:ext cx="7548178" cy="37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7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Migration Process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timw.info/3u7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8E426-6172-43B4-B7D1-D5E7F445E59D}"/>
              </a:ext>
            </a:extLst>
          </p:cNvPr>
          <p:cNvGrpSpPr/>
          <p:nvPr/>
        </p:nvGrpSpPr>
        <p:grpSpPr>
          <a:xfrm>
            <a:off x="706718" y="698500"/>
            <a:ext cx="7510732" cy="4101132"/>
            <a:chOff x="706718" y="698500"/>
            <a:chExt cx="7510732" cy="4101132"/>
          </a:xfrm>
        </p:grpSpPr>
        <p:pic>
          <p:nvPicPr>
            <p:cNvPr id="11266" name="Picture 2" descr="VSSSDT migration diagram">
              <a:extLst>
                <a:ext uri="{FF2B5EF4-FFF2-40B4-BE49-F238E27FC236}">
                  <a16:creationId xmlns:a16="http://schemas.microsoft.com/office/drawing/2014/main" id="{DCE001EE-DB12-4495-A7FB-85AC22C76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49" y="698500"/>
              <a:ext cx="7290901" cy="410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C5C3DA8F-7581-458F-A61E-53347C44A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18" y="698500"/>
              <a:ext cx="5471831" cy="56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8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Service (DMS)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399360D-BB43-4177-8F0D-65586AD5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63702"/>
            <a:ext cx="8553450" cy="38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Data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6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Firewall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2050" name="Picture 2" descr="Firewall configuration diagram">
            <a:extLst>
              <a:ext uri="{FF2B5EF4-FFF2-40B4-BE49-F238E27FC236}">
                <a16:creationId xmlns:a16="http://schemas.microsoft.com/office/drawing/2014/main" id="{BD25808D-3F1B-41FC-9FEF-5DEFE1EC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52" y="730250"/>
            <a:ext cx="304306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Microsoft Azure SQL Database Hosting Options</a:t>
            </a:r>
          </a:p>
          <a:p>
            <a:r>
              <a:rPr lang="en-US" dirty="0"/>
              <a:t>SQL Server to Azure Migration</a:t>
            </a:r>
          </a:p>
          <a:p>
            <a:r>
              <a:rPr lang="en-US" dirty="0"/>
              <a:t>Configure Database Security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90ECDD2-CCD7-49D4-B70E-B110F740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93" y="698500"/>
            <a:ext cx="400981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0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10242" name="Picture 2" descr="Diagram of connectivity options">
            <a:extLst>
              <a:ext uri="{FF2B5EF4-FFF2-40B4-BE49-F238E27FC236}">
                <a16:creationId xmlns:a16="http://schemas.microsoft.com/office/drawing/2014/main" id="{37834122-C178-4987-AB8F-B4FCCCE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71" y="669091"/>
            <a:ext cx="6995057" cy="40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45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TDE with CMK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65CC62-46FB-48D0-8F25-5D58D0B0EE65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timw.info/jaw  </a:t>
            </a:r>
          </a:p>
        </p:txBody>
      </p:sp>
      <p:pic>
        <p:nvPicPr>
          <p:cNvPr id="12290" name="Picture 2" descr="Setup and functioning of the customer-managed TDE">
            <a:extLst>
              <a:ext uri="{FF2B5EF4-FFF2-40B4-BE49-F238E27FC236}">
                <a16:creationId xmlns:a16="http://schemas.microsoft.com/office/drawing/2014/main" id="{E2D9D39B-4467-4ACC-88CD-174CBFCD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29" y="720349"/>
            <a:ext cx="6340475" cy="37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36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timw.info/g0d 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9AB8C3-3654-48C5-AA5B-AB7934A7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6" y="832473"/>
            <a:ext cx="8152381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80164F-4F1E-48F1-BC52-D30882E43A2A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qkg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</a:t>
            </a:r>
          </a:p>
        </p:txBody>
      </p:sp>
      <p:pic>
        <p:nvPicPr>
          <p:cNvPr id="13314" name="Picture 2" descr="thumbnail image 1 of blog post titled &#10; &#10; &#10;  &#10; &#10; &#10; &#10;    &#10;  &#10;   &#10;    &#10;      &#10;       Enabling Confidential Computing with Always Encrypted using Enclaves (Early Access Preview)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385D8782-31E2-4CE5-BC25-D11864AE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9144000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32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High Availability &amp; Disaster Recovery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0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Active Geo-Replication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1B49FF2-82CA-4830-80EC-5E871AE85B2E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timw.info/be4  </a:t>
            </a:r>
          </a:p>
        </p:txBody>
      </p:sp>
      <p:pic>
        <p:nvPicPr>
          <p:cNvPr id="3074" name="Picture 2" descr="active geo-replication">
            <a:extLst>
              <a:ext uri="{FF2B5EF4-FFF2-40B4-BE49-F238E27FC236}">
                <a16:creationId xmlns:a16="http://schemas.microsoft.com/office/drawing/2014/main" id="{A73F8D42-0101-43EA-B67E-49BEED93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50" y="560553"/>
            <a:ext cx="61185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Failover Groups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59E171E-3DC4-459F-B0B6-A18543914141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timw.info/2vl  </a:t>
            </a:r>
          </a:p>
        </p:txBody>
      </p:sp>
      <p:pic>
        <p:nvPicPr>
          <p:cNvPr id="15362" name="Picture 2" descr="Diagram shows a typical configuration of a geo-redundant cloud application using multiple databases and auto-failover group.">
            <a:extLst>
              <a:ext uri="{FF2B5EF4-FFF2-40B4-BE49-F238E27FC236}">
                <a16:creationId xmlns:a16="http://schemas.microsoft.com/office/drawing/2014/main" id="{A350529C-6200-43EF-9F5B-4B512014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77" y="852880"/>
            <a:ext cx="6033045" cy="36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6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Backup and Restore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CA147E-2D8B-4B49-8FF3-193934E6F57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timw.info/78a  </a:t>
            </a:r>
          </a:p>
        </p:txBody>
      </p:sp>
      <p:pic>
        <p:nvPicPr>
          <p:cNvPr id="18434" name="Picture 2" descr="Point-in-time recovery ">
            <a:extLst>
              <a:ext uri="{FF2B5EF4-FFF2-40B4-BE49-F238E27FC236}">
                <a16:creationId xmlns:a16="http://schemas.microsoft.com/office/drawing/2014/main" id="{C5615B0B-726F-46BC-B5A8-841A88FA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25499"/>
            <a:ext cx="7632700" cy="37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3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Monitoring and Optimization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Configure Azure SQL Database High Availability and Disaster Recovery</a:t>
            </a:r>
          </a:p>
          <a:p>
            <a:r>
              <a:rPr lang="en-US" dirty="0"/>
              <a:t>Monitor and Optimize Azure SQL Server</a:t>
            </a:r>
          </a:p>
          <a:p>
            <a:r>
              <a:rPr lang="en-US" dirty="0" err="1"/>
              <a:t>Integate</a:t>
            </a:r>
            <a:r>
              <a:rPr lang="en-US" dirty="0"/>
              <a:t> Azure SQL Server throughout Azure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timw.info/7y9   </a:t>
            </a:r>
          </a:p>
        </p:txBody>
      </p:sp>
      <p:pic>
        <p:nvPicPr>
          <p:cNvPr id="16386" name="Picture 2" descr="Elastic Database Pool Architecture">
            <a:extLst>
              <a:ext uri="{FF2B5EF4-FFF2-40B4-BE49-F238E27FC236}">
                <a16:creationId xmlns:a16="http://schemas.microsoft.com/office/drawing/2014/main" id="{ED0D3807-70B8-4822-94A7-37A9B042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17" y="835477"/>
            <a:ext cx="7302500" cy="39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VNet Integration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kkn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 </a:t>
            </a:r>
          </a:p>
        </p:txBody>
      </p:sp>
      <p:pic>
        <p:nvPicPr>
          <p:cNvPr id="17410" name="Picture 2" descr="Regional VNet Integration architecture">
            <a:extLst>
              <a:ext uri="{FF2B5EF4-FFF2-40B4-BE49-F238E27FC236}">
                <a16:creationId xmlns:a16="http://schemas.microsoft.com/office/drawing/2014/main" id="{707E1DEF-F7D9-4E67-8FD5-77EF59BD3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50" y="1163638"/>
            <a:ext cx="8725100" cy="26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3DCDD47-636B-441A-9C49-F0866A8651A6}"/>
              </a:ext>
            </a:extLst>
          </p:cNvPr>
          <p:cNvSpPr/>
          <p:nvPr/>
        </p:nvSpPr>
        <p:spPr>
          <a:xfrm>
            <a:off x="3117850" y="1263650"/>
            <a:ext cx="159385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way</a:t>
            </a:r>
          </a:p>
        </p:txBody>
      </p:sp>
    </p:spTree>
    <p:extLst>
      <p:ext uri="{BB962C8B-B14F-4D97-AF65-F5344CB8AC3E}">
        <p14:creationId xmlns:p14="http://schemas.microsoft.com/office/powerpoint/2010/main" val="414247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Pricing Models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294AA7-36F4-4280-AF24-F9901A19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152525"/>
            <a:ext cx="55626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4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Reserved Capacity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5A0E5-391E-491A-999C-F4A4B70F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744895"/>
            <a:ext cx="7321550" cy="38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4100" name="Picture 4" descr="Diagram that shows an overview of Azure Monitor Logs.">
            <a:extLst>
              <a:ext uri="{FF2B5EF4-FFF2-40B4-BE49-F238E27FC236}">
                <a16:creationId xmlns:a16="http://schemas.microsoft.com/office/drawing/2014/main" id="{09D8518F-10CC-4CE7-B3CB-097EEA2D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9" y="1035050"/>
            <a:ext cx="8063782" cy="32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67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E32ABFDC-58E5-46B2-9BF0-F55D6F3C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7" y="780852"/>
            <a:ext cx="6870700" cy="37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275163" y="2110085"/>
              <a:ext cx="459369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sqlazure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 instead of group chat, please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9838</TotalTime>
  <Words>426</Words>
  <Application>Microsoft Office PowerPoint</Application>
  <PresentationFormat>On-screen Show (16:9)</PresentationFormat>
  <Paragraphs>102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Myriad Pro</vt:lpstr>
      <vt:lpstr>Standard_LiveLessons_2017</vt:lpstr>
      <vt:lpstr>Microsoft SQL Server to Microsoft Azure Training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Microsoft Role-Based Certification</vt:lpstr>
      <vt:lpstr>Thank you!</vt:lpstr>
      <vt:lpstr>SQL Server Migration to Azure</vt:lpstr>
      <vt:lpstr>Microsoft SQL Server History</vt:lpstr>
      <vt:lpstr>Microsoft SQL Azure (2010)</vt:lpstr>
      <vt:lpstr>SQL Server Evolution</vt:lpstr>
      <vt:lpstr>SQL Server Migration Options</vt:lpstr>
      <vt:lpstr>SQL Server in Azure VM</vt:lpstr>
      <vt:lpstr>Azure SQL Database</vt:lpstr>
      <vt:lpstr>Azure SQL DB Managed Instance</vt:lpstr>
      <vt:lpstr>Azure Synapse SQL Pool</vt:lpstr>
      <vt:lpstr>SQL Server on Linux</vt:lpstr>
      <vt:lpstr>Azure SQL Edge</vt:lpstr>
      <vt:lpstr>SQL Server Stretch Database</vt:lpstr>
      <vt:lpstr>SQL Data Sync</vt:lpstr>
      <vt:lpstr>Azure SQL DB Migration Process</vt:lpstr>
      <vt:lpstr>Database Migration Service (DMS)</vt:lpstr>
      <vt:lpstr>Azure SQL Database Data Security</vt:lpstr>
      <vt:lpstr>Azure SQL Firewall</vt:lpstr>
      <vt:lpstr>Service Endpoint</vt:lpstr>
      <vt:lpstr>Private Link</vt:lpstr>
      <vt:lpstr>TDE with CMK</vt:lpstr>
      <vt:lpstr>Dynamic Data Masking (DDM)</vt:lpstr>
      <vt:lpstr>Always Encrypted</vt:lpstr>
      <vt:lpstr>Azure SQL Database High Availability &amp; Disaster Recovery</vt:lpstr>
      <vt:lpstr>Azure SQL Active Geo-Replication</vt:lpstr>
      <vt:lpstr>Azure SQL Failover Groups</vt:lpstr>
      <vt:lpstr>Azure SQL Backup and Restore</vt:lpstr>
      <vt:lpstr>Azure SQL Database Monitoring and Optimization</vt:lpstr>
      <vt:lpstr>Elastic Pool</vt:lpstr>
      <vt:lpstr>App Service VNet Integration</vt:lpstr>
      <vt:lpstr>Azure SQL DB Pricing Models</vt:lpstr>
      <vt:lpstr>Azure SQL DB Reserved Capacity</vt:lpstr>
      <vt:lpstr>Log Analytics</vt:lpstr>
      <vt:lpstr>Azure Monitor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235</cp:revision>
  <dcterms:created xsi:type="dcterms:W3CDTF">2015-09-28T19:52:00Z</dcterms:created>
  <dcterms:modified xsi:type="dcterms:W3CDTF">2021-08-16T12:42:18Z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